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oboto"/>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oboto-regular.fntdata"/><Relationship Id="rId10" Type="http://schemas.openxmlformats.org/officeDocument/2006/relationships/slide" Target="slides/slide5.xml"/><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pic>
        <p:nvPicPr>
          <p:cNvPr id="67" name="Google Shape;67;p13"/>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68" name="Google Shape;68;p13"/>
          <p:cNvSpPr txBox="1"/>
          <p:nvPr>
            <p:ph type="title"/>
          </p:nvPr>
        </p:nvSpPr>
        <p:spPr>
          <a:xfrm>
            <a:off x="317850" y="413100"/>
            <a:ext cx="85083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t>Indian Railway Catering and Tourism Corporation (IRCTC)</a:t>
            </a:r>
            <a:endParaRPr sz="4800"/>
          </a:p>
        </p:txBody>
      </p:sp>
      <p:sp>
        <p:nvSpPr>
          <p:cNvPr id="69" name="Google Shape;69;p13"/>
          <p:cNvSpPr txBox="1"/>
          <p:nvPr>
            <p:ph idx="4294967295" type="subTitle"/>
          </p:nvPr>
        </p:nvSpPr>
        <p:spPr>
          <a:xfrm>
            <a:off x="403650" y="3401000"/>
            <a:ext cx="8508300" cy="87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Divyam Jain</a:t>
            </a:r>
            <a:endParaRPr>
              <a:solidFill>
                <a:srgbClr val="FFFFFF"/>
              </a:solidFill>
            </a:endParaRPr>
          </a:p>
          <a:p>
            <a:pPr indent="0" lvl="0" marL="0" rtl="0" algn="l">
              <a:spcBef>
                <a:spcPts val="1600"/>
              </a:spcBef>
              <a:spcAft>
                <a:spcPts val="0"/>
              </a:spcAft>
              <a:buNone/>
            </a:pPr>
            <a:r>
              <a:rPr lang="en">
                <a:solidFill>
                  <a:srgbClr val="FFFFFF"/>
                </a:solidFill>
              </a:rPr>
              <a:t>17HS20047</a:t>
            </a:r>
            <a:endParaRPr>
              <a:solidFill>
                <a:srgbClr val="FFFFFF"/>
              </a:solidFill>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IRCTC</a:t>
            </a:r>
            <a:endParaRPr/>
          </a:p>
        </p:txBody>
      </p:sp>
      <p:sp>
        <p:nvSpPr>
          <p:cNvPr id="75" name="Google Shape;75;p14"/>
          <p:cNvSpPr txBox="1"/>
          <p:nvPr>
            <p:ph idx="1" type="body"/>
          </p:nvPr>
        </p:nvSpPr>
        <p:spPr>
          <a:xfrm>
            <a:off x="471900" y="21869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222222"/>
                </a:solidFill>
                <a:highlight>
                  <a:srgbClr val="FFFFFF"/>
                </a:highlight>
              </a:rPr>
              <a:t>Indian Railway Catering and Tourism Corporation is a subsidiary of the Indian Railways that handles the catering, tourism and online ticketing operations of the latter, with around 5,50,000 to 6,00,000 bookings everyday. It is the world's second busiest and highest of 15 to 16 Lakhs tickets every day</a:t>
            </a:r>
            <a:endParaRPr/>
          </a:p>
        </p:txBody>
      </p:sp>
      <p:cxnSp>
        <p:nvCxnSpPr>
          <p:cNvPr id="76" name="Google Shape;76;p14"/>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pic>
        <p:nvPicPr>
          <p:cNvPr id="77" name="Google Shape;77;p14"/>
          <p:cNvPicPr preferRelativeResize="0"/>
          <p:nvPr/>
        </p:nvPicPr>
        <p:blipFill>
          <a:blip r:embed="rId3">
            <a:alphaModFix/>
          </a:blip>
          <a:stretch>
            <a:fillRect/>
          </a:stretch>
        </p:blipFill>
        <p:spPr>
          <a:xfrm>
            <a:off x="4624200" y="1830275"/>
            <a:ext cx="4367400" cy="260740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pic>
        <p:nvPicPr>
          <p:cNvPr descr="Closeup from the side of a hand pushing a knob on an audio mixer" id="82" name="Google Shape;82;p15"/>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83" name="Google Shape;83;p15"/>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 moat</a:t>
            </a:r>
            <a:endParaRPr>
              <a:solidFill>
                <a:schemeClr val="lt1"/>
              </a:solidFill>
            </a:endParaRPr>
          </a:p>
        </p:txBody>
      </p:sp>
      <p:sp>
        <p:nvSpPr>
          <p:cNvPr id="84" name="Google Shape;84;p1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sz="2400"/>
              <a:t>IRCTC enjoys a monopoly in this segment. With the only authorized way to book train tickets online, and to serve water and food on wheels, the business of IRCTC will only touch new heights as more and more people embrace train travel.</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6"/>
          <p:cNvSpPr txBox="1"/>
          <p:nvPr>
            <p:ph idx="1" type="body"/>
          </p:nvPr>
        </p:nvSpPr>
        <p:spPr>
          <a:xfrm>
            <a:off x="226075" y="514150"/>
            <a:ext cx="2808000" cy="411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Taking modest revenue growth, and WACC as obtained from the CAPM equation, we get a share price of 811.20. Currently the security is trading at 982.55. </a:t>
            </a:r>
            <a:endParaRPr/>
          </a:p>
          <a:p>
            <a:pPr indent="0" lvl="0" marL="0" rtl="0" algn="l">
              <a:spcBef>
                <a:spcPts val="1600"/>
              </a:spcBef>
              <a:spcAft>
                <a:spcPts val="0"/>
              </a:spcAft>
              <a:buNone/>
            </a:pPr>
            <a:r>
              <a:rPr lang="en"/>
              <a:t>However, we wouldn’t call it overvalued because IRCTC is venturing into new areas and people are also factoring that in. IRCTC has just announced its Mumbai-Ahmedabad Tejas. Overall, the company enjoys a good business moat which will help it to grow.</a:t>
            </a:r>
            <a:endParaRPr/>
          </a:p>
          <a:p>
            <a:pPr indent="0" lvl="0" marL="0" rtl="0" algn="l">
              <a:spcBef>
                <a:spcPts val="1600"/>
              </a:spcBef>
              <a:spcAft>
                <a:spcPts val="1600"/>
              </a:spcAft>
              <a:buNone/>
            </a:pPr>
            <a:r>
              <a:rPr lang="en"/>
              <a:t>In conclusion, we will give a buy rating for long-term holding and suggest to buy on dips.</a:t>
            </a:r>
            <a:endParaRPr/>
          </a:p>
        </p:txBody>
      </p:sp>
      <p:sp>
        <p:nvSpPr>
          <p:cNvPr id="90" name="Google Shape;90;p16"/>
          <p:cNvSpPr txBox="1"/>
          <p:nvPr>
            <p:ph type="title"/>
          </p:nvPr>
        </p:nvSpPr>
        <p:spPr>
          <a:xfrm>
            <a:off x="4337500" y="514150"/>
            <a:ext cx="3753900" cy="9621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BUY</a:t>
            </a:r>
            <a:endParaRPr/>
          </a:p>
        </p:txBody>
      </p:sp>
      <p:cxnSp>
        <p:nvCxnSpPr>
          <p:cNvPr id="91" name="Google Shape;91;p16"/>
          <p:cNvCxnSpPr>
            <a:stCxn id="90" idx="2"/>
            <a:endCxn id="92" idx="0"/>
          </p:cNvCxnSpPr>
          <p:nvPr/>
        </p:nvCxnSpPr>
        <p:spPr>
          <a:xfrm>
            <a:off x="6214450" y="1476250"/>
            <a:ext cx="0" cy="614400"/>
          </a:xfrm>
          <a:prstGeom prst="straightConnector1">
            <a:avLst/>
          </a:prstGeom>
          <a:noFill/>
          <a:ln cap="flat" cmpd="sng" w="9525">
            <a:solidFill>
              <a:schemeClr val="dk2"/>
            </a:solidFill>
            <a:prstDash val="solid"/>
            <a:round/>
            <a:headEnd len="med" w="med" type="none"/>
            <a:tailEnd len="med" w="med" type="none"/>
          </a:ln>
        </p:spPr>
      </p:cxnSp>
      <p:sp>
        <p:nvSpPr>
          <p:cNvPr id="92" name="Google Shape;92;p16"/>
          <p:cNvSpPr txBox="1"/>
          <p:nvPr>
            <p:ph type="title"/>
          </p:nvPr>
        </p:nvSpPr>
        <p:spPr>
          <a:xfrm>
            <a:off x="4337500" y="2090676"/>
            <a:ext cx="3753900" cy="962100"/>
          </a:xfrm>
          <a:prstGeom prst="rect">
            <a:avLst/>
          </a:prstGeom>
          <a:solidFill>
            <a:schemeClr val="dk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               LONG TERM</a:t>
            </a:r>
            <a:endParaRPr/>
          </a:p>
        </p:txBody>
      </p:sp>
      <p:cxnSp>
        <p:nvCxnSpPr>
          <p:cNvPr id="93" name="Google Shape;93;p16"/>
          <p:cNvCxnSpPr>
            <a:stCxn id="92" idx="2"/>
            <a:endCxn id="94" idx="0"/>
          </p:cNvCxnSpPr>
          <p:nvPr/>
        </p:nvCxnSpPr>
        <p:spPr>
          <a:xfrm>
            <a:off x="6214450" y="3052776"/>
            <a:ext cx="0" cy="614400"/>
          </a:xfrm>
          <a:prstGeom prst="straightConnector1">
            <a:avLst/>
          </a:prstGeom>
          <a:noFill/>
          <a:ln cap="flat" cmpd="sng" w="9525">
            <a:solidFill>
              <a:schemeClr val="dk2"/>
            </a:solidFill>
            <a:prstDash val="solid"/>
            <a:round/>
            <a:headEnd len="med" w="med" type="none"/>
            <a:tailEnd len="med" w="med" type="none"/>
          </a:ln>
        </p:spPr>
      </p:cxnSp>
      <p:sp>
        <p:nvSpPr>
          <p:cNvPr id="94" name="Google Shape;94;p16"/>
          <p:cNvSpPr txBox="1"/>
          <p:nvPr>
            <p:ph type="title"/>
          </p:nvPr>
        </p:nvSpPr>
        <p:spPr>
          <a:xfrm>
            <a:off x="4337501" y="3667157"/>
            <a:ext cx="3753900" cy="9621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GROWTH</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pic>
        <p:nvPicPr>
          <p:cNvPr descr="Overhead shot of young people sitting on a boardwalk" id="99" name="Google Shape;99;p17"/>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sp>
        <p:nvSpPr>
          <p:cNvPr id="100" name="Google Shape;100;p17"/>
          <p:cNvSpPr txBox="1"/>
          <p:nvPr>
            <p:ph type="title"/>
          </p:nvPr>
        </p:nvSpPr>
        <p:spPr>
          <a:xfrm>
            <a:off x="490250" y="488250"/>
            <a:ext cx="4439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t>Thanks!</a:t>
            </a:r>
            <a:endParaRPr b="1" sz="3000"/>
          </a:p>
          <a:p>
            <a:pPr indent="0" lvl="0" marL="0" rtl="0" algn="l">
              <a:spcBef>
                <a:spcPts val="1000"/>
              </a:spcBef>
              <a:spcAft>
                <a:spcPts val="0"/>
              </a:spcAft>
              <a:buNone/>
            </a:pPr>
            <a:r>
              <a:rPr b="1" lang="en" sz="3000"/>
              <a:t>Divyam Jain</a:t>
            </a:r>
            <a:endParaRPr b="1" sz="3000"/>
          </a:p>
          <a:p>
            <a:pPr indent="0" lvl="0" marL="0" rtl="0" algn="l">
              <a:spcBef>
                <a:spcPts val="1000"/>
              </a:spcBef>
              <a:spcAft>
                <a:spcPts val="1000"/>
              </a:spcAft>
              <a:buNone/>
            </a:pPr>
            <a:r>
              <a:rPr b="1" lang="en" sz="3000"/>
              <a:t>17HS20047</a:t>
            </a:r>
            <a:endParaRPr b="1" sz="3000"/>
          </a:p>
        </p:txBody>
      </p:sp>
      <p:grpSp>
        <p:nvGrpSpPr>
          <p:cNvPr id="101" name="Google Shape;101;p17"/>
          <p:cNvGrpSpPr/>
          <p:nvPr/>
        </p:nvGrpSpPr>
        <p:grpSpPr>
          <a:xfrm>
            <a:off x="5212394" y="864520"/>
            <a:ext cx="3307407" cy="3307407"/>
            <a:chOff x="5212394" y="864520"/>
            <a:chExt cx="3307407" cy="3307407"/>
          </a:xfrm>
        </p:grpSpPr>
        <p:sp>
          <p:nvSpPr>
            <p:cNvPr id="102" name="Google Shape;102;p17"/>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7"/>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7"/>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7"/>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7"/>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7"/>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7"/>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7"/>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7"/>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7"/>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7"/>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7"/>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7"/>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7"/>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7"/>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7"/>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7"/>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7"/>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7"/>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7"/>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7"/>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7"/>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7"/>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7"/>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7"/>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7"/>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7"/>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7"/>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7"/>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7"/>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7"/>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7"/>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7"/>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7"/>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7"/>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7"/>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7"/>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7"/>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7"/>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7"/>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7"/>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7"/>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7"/>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7"/>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7"/>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7"/>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7"/>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7"/>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7"/>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7"/>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7"/>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7"/>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7"/>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7"/>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7"/>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7"/>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7"/>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7"/>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7"/>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7"/>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7"/>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7"/>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7"/>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7"/>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7"/>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7"/>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7"/>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7"/>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7"/>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7"/>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7"/>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